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69" r:id="rId2"/>
    <p:sldId id="272" r:id="rId3"/>
    <p:sldId id="277" r:id="rId4"/>
    <p:sldId id="265" r:id="rId5"/>
    <p:sldId id="257" r:id="rId6"/>
    <p:sldId id="259" r:id="rId7"/>
    <p:sldId id="267" r:id="rId8"/>
    <p:sldId id="264" r:id="rId9"/>
    <p:sldId id="260" r:id="rId10"/>
    <p:sldId id="268" r:id="rId11"/>
    <p:sldId id="261" r:id="rId12"/>
    <p:sldId id="273" r:id="rId13"/>
    <p:sldId id="270" r:id="rId14"/>
    <p:sldId id="276"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2"/>
    <p:restoredTop sz="94674"/>
  </p:normalViewPr>
  <p:slideViewPr>
    <p:cSldViewPr>
      <p:cViewPr varScale="1">
        <p:scale>
          <a:sx n="124" d="100"/>
          <a:sy n="124" d="100"/>
        </p:scale>
        <p:origin x="84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804286-ED2C-47CC-A80E-E45DA1ED5595}" type="datetimeFigureOut">
              <a:rPr lang="en-US" smtClean="0"/>
              <a:pPr/>
              <a:t>6/3/2020</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3F8B0E68-866C-409C-87BB-D8C170E48917}" type="slidenum">
              <a:rPr lang="en-US" smtClean="0"/>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04286-ED2C-47CC-A80E-E45DA1ED5595}"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B0E68-866C-409C-87BB-D8C170E48917}" type="slidenum">
              <a:rPr lang="en-US" smtClean="0"/>
              <a:pPr/>
              <a:t>‹#›</a:t>
            </a:fld>
            <a:endParaRPr lang="en-US"/>
          </a:p>
        </p:txBody>
      </p:sp>
    </p:spTree>
  </p:cSld>
  <p:clrMapOvr>
    <a:masterClrMapping/>
  </p:clrMapOvr>
  <p:transition spd="med" advTm="3050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04286-ED2C-47CC-A80E-E45DA1ED5595}"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B0E68-866C-409C-87BB-D8C170E48917}" type="slidenum">
              <a:rPr lang="en-US" smtClean="0"/>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804286-ED2C-47CC-A80E-E45DA1ED5595}"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B0E68-866C-409C-87BB-D8C170E48917}"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804286-ED2C-47CC-A80E-E45DA1ED5595}"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B0E68-866C-409C-87BB-D8C170E48917}" type="slidenum">
              <a:rPr lang="en-US" smtClean="0"/>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804286-ED2C-47CC-A80E-E45DA1ED5595}" type="datetimeFigureOut">
              <a:rPr lang="en-US" smtClean="0"/>
              <a:pPr/>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B0E68-866C-409C-87BB-D8C170E48917}"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804286-ED2C-47CC-A80E-E45DA1ED5595}" type="datetimeFigureOut">
              <a:rPr lang="en-US" smtClean="0"/>
              <a:pPr/>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8B0E68-866C-409C-87BB-D8C170E48917}" type="slidenum">
              <a:rPr lang="en-US" smtClean="0"/>
              <a:pPr/>
              <a:t>‹#›</a:t>
            </a:fld>
            <a:endParaRPr lang="en-US"/>
          </a:p>
        </p:txBody>
      </p:sp>
    </p:spTree>
  </p:cSld>
  <p:clrMapOvr>
    <a:masterClrMapping/>
  </p:clrMapOvr>
  <p:transition spd="med" advTm="3050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804286-ED2C-47CC-A80E-E45DA1ED5595}" type="datetimeFigureOut">
              <a:rPr lang="en-US" smtClean="0"/>
              <a:pPr/>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8B0E68-866C-409C-87BB-D8C170E48917}" type="slidenum">
              <a:rPr lang="en-US" smtClean="0"/>
              <a:pPr/>
              <a:t>‹#›</a:t>
            </a:fld>
            <a:endParaRPr lang="en-US"/>
          </a:p>
        </p:txBody>
      </p:sp>
    </p:spTree>
  </p:cSld>
  <p:clrMapOvr>
    <a:masterClrMapping/>
  </p:clrMapOvr>
  <p:transition spd="med" advTm="30507">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04286-ED2C-47CC-A80E-E45DA1ED5595}" type="datetimeFigureOut">
              <a:rPr lang="en-US" smtClean="0"/>
              <a:pPr/>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8B0E68-866C-409C-87BB-D8C170E48917}" type="slidenum">
              <a:rPr lang="en-US" smtClean="0"/>
              <a:pPr/>
              <a:t>‹#›</a:t>
            </a:fld>
            <a:endParaRPr lang="en-US"/>
          </a:p>
        </p:txBody>
      </p:sp>
    </p:spTree>
  </p:cSld>
  <p:clrMapOvr>
    <a:masterClrMapping/>
  </p:clrMapOvr>
  <p:transition spd="med" advTm="3050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0804286-ED2C-47CC-A80E-E45DA1ED5595}" type="datetimeFigureOut">
              <a:rPr lang="en-US" smtClean="0"/>
              <a:pPr/>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B0E68-866C-409C-87BB-D8C170E48917}" type="slidenum">
              <a:rPr lang="en-US" smtClean="0"/>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0804286-ED2C-47CC-A80E-E45DA1ED5595}" type="datetimeFigureOut">
              <a:rPr lang="en-US" smtClean="0"/>
              <a:pPr/>
              <a:t>6/3/2020</a:t>
            </a:fld>
            <a:endParaRPr lang="en-US"/>
          </a:p>
        </p:txBody>
      </p:sp>
      <p:sp>
        <p:nvSpPr>
          <p:cNvPr id="6" name="Footer Placeholder 5"/>
          <p:cNvSpPr>
            <a:spLocks noGrp="1"/>
          </p:cNvSpPr>
          <p:nvPr>
            <p:ph type="ftr" sz="quarter" idx="11"/>
          </p:nvPr>
        </p:nvSpPr>
        <p:spPr>
          <a:xfrm>
            <a:off x="1437530" y="318641"/>
            <a:ext cx="3251553" cy="320931"/>
          </a:xfrm>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3F8B0E68-866C-409C-87BB-D8C170E48917}" type="slidenum">
              <a:rPr lang="en-US" smtClean="0"/>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advTm="3050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0804286-ED2C-47CC-A80E-E45DA1ED5595}" type="datetimeFigureOut">
              <a:rPr lang="en-US" smtClean="0"/>
              <a:pPr/>
              <a:t>6/3/2020</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3F8B0E68-866C-409C-87BB-D8C170E48917}" type="slidenum">
              <a:rPr lang="en-US" smtClean="0"/>
              <a:pPr/>
              <a:t>‹#›</a:t>
            </a:fld>
            <a:endParaRPr lang="en-US"/>
          </a:p>
        </p:txBody>
      </p:sp>
    </p:spTree>
    <p:extLst>
      <p:ext uri="{BB962C8B-B14F-4D97-AF65-F5344CB8AC3E}">
        <p14:creationId xmlns:p14="http://schemas.microsoft.com/office/powerpoint/2010/main" val="85964725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spd="med" advTm="30507">
    <p:wipe/>
  </p:transition>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www.reesspechtlife.com/" TargetMode="Externa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nassau.overdrive.com/"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atalefortwoschools6.weebly.com/blog" TargetMode="External"/><Relationship Id="rId5" Type="http://schemas.openxmlformats.org/officeDocument/2006/relationships/hyperlink" Target="http://www.levittownpl.org/" TargetMode="External"/><Relationship Id="rId4" Type="http://schemas.openxmlformats.org/officeDocument/2006/relationships/hyperlink" Target="http://atalefortwoschools6.weebly.com/kindness-mosaic.html" TargetMode="Externa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hyperlink" Target="http://atalefortwoschools6.weebly.com/lights-camera-kindness.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kslattery@levittownschools.com" TargetMode="External"/><Relationship Id="rId5" Type="http://schemas.openxmlformats.org/officeDocument/2006/relationships/image" Target="../media/image5.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hyperlink" Target="http://atalefortwoschools6.weebly.com/literacy-launch.html" TargetMode="External"/><Relationship Id="rId4" Type="http://schemas.openxmlformats.org/officeDocument/2006/relationships/hyperlink" Target="https://www.youtube.com/watch?v=P4mSkTzxIb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hyperlink" Target="http://atalefortwoschools6.weebly.com/literacy-launch.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hyperlink" Target="http://atalefortwoschools6.weebly.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hyperlink" Target="http://atalefortwoschools6.weebly.com/ebook-access.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hyperlink" Target="http://www.levittownpl.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 It Forward</a:t>
            </a:r>
            <a:br>
              <a:rPr lang="en-US" dirty="0"/>
            </a:br>
            <a:r>
              <a:rPr lang="en-US" dirty="0"/>
              <a:t>By  Catherine Ryan Hyde</a:t>
            </a:r>
          </a:p>
        </p:txBody>
      </p:sp>
      <p:sp>
        <p:nvSpPr>
          <p:cNvPr id="3" name="Content Placeholder 2"/>
          <p:cNvSpPr>
            <a:spLocks noGrp="1"/>
          </p:cNvSpPr>
          <p:nvPr>
            <p:ph idx="1"/>
          </p:nvPr>
        </p:nvSpPr>
        <p:spPr>
          <a:xfrm>
            <a:off x="457200" y="1600201"/>
            <a:ext cx="8229600" cy="4038600"/>
          </a:xfrm>
        </p:spPr>
        <p:txBody>
          <a:bodyPr/>
          <a:lstStyle/>
          <a:p>
            <a:pPr algn="ctr">
              <a:buNone/>
            </a:pPr>
            <a:endParaRPr lang="en-US" dirty="0"/>
          </a:p>
          <a:p>
            <a:pPr algn="ctr">
              <a:buNone/>
            </a:pPr>
            <a:r>
              <a:rPr lang="en-US" dirty="0"/>
              <a:t>Summer Reading Extravaganza 2020</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743200"/>
            <a:ext cx="2209800" cy="26670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514" y="3086101"/>
            <a:ext cx="2758190" cy="1828800"/>
          </a:xfrm>
          <a:prstGeom prst="rect">
            <a:avLst/>
          </a:prstGeom>
        </p:spPr>
      </p:pic>
      <p:sp>
        <p:nvSpPr>
          <p:cNvPr id="8" name="AutoShape 2" descr="Image result for pay it forward book cover"/>
          <p:cNvSpPr>
            <a:spLocks noChangeAspect="1" noChangeArrowheads="1"/>
          </p:cNvSpPr>
          <p:nvPr/>
        </p:nvSpPr>
        <p:spPr bwMode="auto">
          <a:xfrm>
            <a:off x="1543077" y="5075007"/>
            <a:ext cx="218452" cy="187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ttps://static1.squarespace.com/static/5009b021c4aaf650d7f5ff9b/t/53e6c0f2e4b0f490b8ffc0ca/14076316039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7863" y="2649436"/>
            <a:ext cx="2630937" cy="337036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84F191B-428C-BC40-8D74-354972C768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6245"/>
            <a:ext cx="8243434" cy="1049235"/>
          </a:xfrm>
        </p:spPr>
        <p:txBody>
          <a:bodyPr>
            <a:normAutofit/>
          </a:bodyPr>
          <a:lstStyle/>
          <a:p>
            <a:r>
              <a:rPr lang="en-US" dirty="0">
                <a:solidFill>
                  <a:srgbClr val="C00000"/>
                </a:solidFill>
              </a:rPr>
              <a:t>Question and Answer Spot</a:t>
            </a:r>
          </a:p>
        </p:txBody>
      </p:sp>
      <p:sp>
        <p:nvSpPr>
          <p:cNvPr id="3" name="Content Placeholder 2"/>
          <p:cNvSpPr>
            <a:spLocks noGrp="1"/>
          </p:cNvSpPr>
          <p:nvPr>
            <p:ph idx="1"/>
          </p:nvPr>
        </p:nvSpPr>
        <p:spPr>
          <a:xfrm>
            <a:off x="1219201" y="2015733"/>
            <a:ext cx="6795634" cy="4385067"/>
          </a:xfrm>
        </p:spPr>
        <p:txBody>
          <a:bodyPr>
            <a:normAutofit/>
          </a:bodyPr>
          <a:lstStyle/>
          <a:p>
            <a:r>
              <a:rPr lang="en-US" dirty="0"/>
              <a:t>Where can I get a copy of </a:t>
            </a:r>
            <a:r>
              <a:rPr lang="en-US" u="sng" dirty="0"/>
              <a:t>Pay It Forward</a:t>
            </a:r>
            <a:r>
              <a:rPr lang="en-US" dirty="0"/>
              <a:t> by Catherine Ryan Hyde?? </a:t>
            </a:r>
          </a:p>
          <a:p>
            <a:r>
              <a:rPr lang="en-US" dirty="0"/>
              <a:t> Is it MANDATORY that I read this book??</a:t>
            </a:r>
          </a:p>
          <a:p>
            <a:r>
              <a:rPr lang="en-US" dirty="0"/>
              <a:t>How long do I have to read this book??</a:t>
            </a:r>
          </a:p>
          <a:p>
            <a:r>
              <a:rPr lang="en-US" dirty="0"/>
              <a:t>Do I have to write a report or some other book project??</a:t>
            </a:r>
          </a:p>
          <a:p>
            <a:r>
              <a:rPr lang="en-US" dirty="0"/>
              <a:t>Will there be activities and events concerning this book over the summer??</a:t>
            </a:r>
          </a:p>
          <a:p>
            <a:r>
              <a:rPr lang="en-US" dirty="0"/>
              <a:t>What will be on the website?</a:t>
            </a:r>
          </a:p>
          <a:p>
            <a:r>
              <a:rPr lang="en-US" dirty="0"/>
              <a:t>Will there be a Summer Extravaganza celebration??</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523" y="381000"/>
            <a:ext cx="1370657" cy="1370657"/>
          </a:xfrm>
          <a:prstGeom prst="rect">
            <a:avLst/>
          </a:prstGeom>
        </p:spPr>
      </p:pic>
      <p:pic>
        <p:nvPicPr>
          <p:cNvPr id="4" name="Audio 3">
            <a:hlinkClick r:id="" action="ppaction://media"/>
            <a:extLst>
              <a:ext uri="{FF2B5EF4-FFF2-40B4-BE49-F238E27FC236}">
                <a16:creationId xmlns:a16="http://schemas.microsoft.com/office/drawing/2014/main" id="{9B643C3A-2053-134C-A20A-693F4E924C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0223189"/>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F0"/>
                </a:solidFill>
              </a:rPr>
              <a:t>  2020-2021 Visit from Mr. Richard Specht </a:t>
            </a:r>
          </a:p>
        </p:txBody>
      </p:sp>
      <p:sp>
        <p:nvSpPr>
          <p:cNvPr id="4" name="Content Placeholder 3"/>
          <p:cNvSpPr>
            <a:spLocks noGrp="1"/>
          </p:cNvSpPr>
          <p:nvPr>
            <p:ph idx="1"/>
          </p:nvPr>
        </p:nvSpPr>
        <p:spPr>
          <a:xfrm>
            <a:off x="914400" y="1648985"/>
            <a:ext cx="7010400" cy="4191000"/>
          </a:xfrm>
        </p:spPr>
        <p:txBody>
          <a:bodyPr>
            <a:normAutofit fontScale="92500" lnSpcReduction="10000"/>
          </a:bodyPr>
          <a:lstStyle/>
          <a:p>
            <a:pPr marL="0" indent="0">
              <a:buNone/>
            </a:pPr>
            <a:endParaRPr lang="en-US" dirty="0"/>
          </a:p>
          <a:p>
            <a:r>
              <a:rPr lang="en-US" dirty="0"/>
              <a:t>Students who visit the Levittown School District’s summer reading website and/or the Levittown Public Library’s website  throughout the summer months, can add their names to the virtual raffle box to win a special meeting with Mr. Richard Specht from the “Cultivating Kindness” program </a:t>
            </a:r>
            <a:r>
              <a:rPr lang="en-US" dirty="0">
                <a:hlinkClick r:id="rId4"/>
              </a:rPr>
              <a:t>www.reesspechtlife.com</a:t>
            </a:r>
            <a:endParaRPr lang="en-US" dirty="0"/>
          </a:p>
          <a:p>
            <a:r>
              <a:rPr lang="en-US" dirty="0"/>
              <a:t>Dates To Be Determined </a:t>
            </a:r>
          </a:p>
          <a:p>
            <a:r>
              <a:rPr lang="en-US" dirty="0">
                <a:effectLst>
                  <a:outerShdw blurRad="38100" dist="25400" dir="5400000" algn="ctr">
                    <a:srgbClr val="6E747A">
                      <a:alpha val="43000"/>
                    </a:srgbClr>
                  </a:outerShdw>
                </a:effectLst>
              </a:rPr>
              <a:t>30 students from Salk and 30 students from Wisdom will be randomly selected from the virtual raffle boxes for a meet-and-greet experience with Mr. Specht and a special message from author, Catherine Ryan Hyde</a:t>
            </a:r>
            <a:endParaRPr lang="en-US" dirty="0"/>
          </a:p>
          <a:p>
            <a:pPr>
              <a:buNone/>
            </a:pPr>
            <a:endParaRPr lang="en-US" dirty="0"/>
          </a:p>
        </p:txBody>
      </p:sp>
      <p:pic>
        <p:nvPicPr>
          <p:cNvPr id="7170" name="Picture 2" descr="https://lh3.googleusercontent.com/-hvhcKo_-yBU/AAAAAAAAAAI/AAAAAAAAAXQ/JCbTXIZjr1Y/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01" y="5695098"/>
            <a:ext cx="1121899" cy="11176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798" y="5802313"/>
            <a:ext cx="1358957" cy="1084602"/>
          </a:xfrm>
          <a:prstGeom prst="rect">
            <a:avLst/>
          </a:prstGeom>
        </p:spPr>
      </p:pic>
      <p:pic>
        <p:nvPicPr>
          <p:cNvPr id="6" name="Picture 5">
            <a:extLst>
              <a:ext uri="{FF2B5EF4-FFF2-40B4-BE49-F238E27FC236}">
                <a16:creationId xmlns:a16="http://schemas.microsoft.com/office/drawing/2014/main" id="{352F9C64-39D7-8843-BE56-2E71AAA243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798" y="197751"/>
            <a:ext cx="1058003" cy="1656004"/>
          </a:xfrm>
          <a:prstGeom prst="rect">
            <a:avLst/>
          </a:prstGeom>
        </p:spPr>
      </p:pic>
      <p:pic>
        <p:nvPicPr>
          <p:cNvPr id="8" name="Picture 7">
            <a:extLst>
              <a:ext uri="{FF2B5EF4-FFF2-40B4-BE49-F238E27FC236}">
                <a16:creationId xmlns:a16="http://schemas.microsoft.com/office/drawing/2014/main" id="{24A067B0-8267-6544-A611-2786F9A2F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329183"/>
            <a:ext cx="2057400" cy="1319802"/>
          </a:xfrm>
          <a:prstGeom prst="rect">
            <a:avLst/>
          </a:prstGeom>
        </p:spPr>
      </p:pic>
      <p:pic>
        <p:nvPicPr>
          <p:cNvPr id="5" name="Audio 4">
            <a:hlinkClick r:id="" action="ppaction://media"/>
            <a:extLst>
              <a:ext uri="{FF2B5EF4-FFF2-40B4-BE49-F238E27FC236}">
                <a16:creationId xmlns:a16="http://schemas.microsoft.com/office/drawing/2014/main" id="{276519C6-535E-A44D-9D85-EC052C10F9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Earn Raffle Tickets for </a:t>
            </a:r>
            <a:br>
              <a:rPr lang="en-US" b="1" dirty="0">
                <a:solidFill>
                  <a:srgbClr val="FF0000"/>
                </a:solidFill>
              </a:rPr>
            </a:br>
            <a:r>
              <a:rPr lang="en-US" b="1" dirty="0">
                <a:solidFill>
                  <a:srgbClr val="FF0000"/>
                </a:solidFill>
              </a:rPr>
              <a:t>Summer Reading!</a:t>
            </a:r>
            <a:endParaRPr lang="en-US" dirty="0">
              <a:solidFill>
                <a:srgbClr val="FF0000"/>
              </a:solidFill>
            </a:endParaRPr>
          </a:p>
        </p:txBody>
      </p:sp>
      <p:sp>
        <p:nvSpPr>
          <p:cNvPr id="3" name="Content Placeholder 2"/>
          <p:cNvSpPr>
            <a:spLocks noGrp="1"/>
          </p:cNvSpPr>
          <p:nvPr>
            <p:ph idx="1"/>
          </p:nvPr>
        </p:nvSpPr>
        <p:spPr>
          <a:xfrm>
            <a:off x="1443491" y="2015733"/>
            <a:ext cx="6571343" cy="3699267"/>
          </a:xfrm>
        </p:spPr>
        <p:txBody>
          <a:bodyPr>
            <a:normAutofit fontScale="47500" lnSpcReduction="20000"/>
          </a:bodyPr>
          <a:lstStyle/>
          <a:p>
            <a:pPr lvl="0"/>
            <a:r>
              <a:rPr lang="en-US" sz="3000" dirty="0">
                <a:effectLst>
                  <a:outerShdw blurRad="38100" dist="25400" dir="5400000" algn="ctr">
                    <a:srgbClr val="6E747A">
                      <a:alpha val="43000"/>
                    </a:srgbClr>
                  </a:outerShdw>
                </a:effectLst>
              </a:rPr>
              <a:t>Attend a ZOOM Book Discussion meeting on either July 22,  August 12, or August 25 from 7:00-8:00 PM</a:t>
            </a:r>
            <a:endParaRPr lang="en-US" sz="3000" dirty="0"/>
          </a:p>
          <a:p>
            <a:pPr lvl="0"/>
            <a:r>
              <a:rPr lang="en-US" sz="3000" dirty="0">
                <a:effectLst>
                  <a:outerShdw blurRad="38100" dist="25400" dir="5400000" algn="ctr">
                    <a:srgbClr val="6E747A">
                      <a:alpha val="43000"/>
                    </a:srgbClr>
                  </a:outerShdw>
                </a:effectLst>
              </a:rPr>
              <a:t>Send in an image of artwork or writing on the Summer Reading website that you have created to show how you can “Pay It Forward!” (Make sure you scroll all the way to the bottom of the page.  You don’t want to miss anything!)</a:t>
            </a:r>
            <a:r>
              <a:rPr lang="en-US" sz="2800" dirty="0">
                <a:hlinkClick r:id="rId4"/>
              </a:rPr>
              <a:t> http://atalefortwoschools6.weebly.com/kindness-mosaic.html</a:t>
            </a:r>
            <a:r>
              <a:rPr lang="en-US" sz="2800" dirty="0"/>
              <a:t> </a:t>
            </a:r>
            <a:endParaRPr lang="en-US" sz="3000" dirty="0"/>
          </a:p>
          <a:p>
            <a:pPr lvl="0"/>
            <a:r>
              <a:rPr lang="en-US" sz="3000" dirty="0">
                <a:effectLst>
                  <a:outerShdw blurRad="38100" dist="25400" dir="5400000" algn="ctr">
                    <a:srgbClr val="6E747A">
                      <a:alpha val="43000"/>
                    </a:srgbClr>
                  </a:outerShdw>
                </a:effectLst>
              </a:rPr>
              <a:t>Sign up for the Summer Reading Program at the Levittown Public Library and read! </a:t>
            </a:r>
            <a:r>
              <a:rPr lang="en-US" sz="3000" dirty="0">
                <a:effectLst>
                  <a:outerShdw blurRad="38100" dist="25400" dir="5400000" algn="ctr">
                    <a:srgbClr val="6E747A">
                      <a:alpha val="43000"/>
                    </a:srgbClr>
                  </a:outerShdw>
                </a:effectLst>
                <a:hlinkClick r:id="rId5"/>
              </a:rPr>
              <a:t>www.levittownpl.org</a:t>
            </a:r>
            <a:endParaRPr lang="en-US" sz="3000" dirty="0">
              <a:effectLst>
                <a:outerShdw blurRad="38100" dist="25400" dir="5400000" algn="ctr">
                  <a:srgbClr val="6E747A">
                    <a:alpha val="43000"/>
                  </a:srgbClr>
                </a:outerShdw>
              </a:effectLst>
            </a:endParaRPr>
          </a:p>
          <a:p>
            <a:r>
              <a:rPr lang="en-US" sz="3000" dirty="0">
                <a:effectLst>
                  <a:outerShdw blurRad="38100" dist="25400" dir="5400000" algn="ctr">
                    <a:srgbClr val="6E747A">
                      <a:alpha val="43000"/>
                    </a:srgbClr>
                  </a:outerShdw>
                </a:effectLst>
              </a:rPr>
              <a:t>Participate in the blog found on the Summer Reading website </a:t>
            </a:r>
            <a:r>
              <a:rPr lang="en-US" sz="3200" dirty="0">
                <a:hlinkClick r:id="rId6"/>
              </a:rPr>
              <a:t>http://atalefortwoschools6.weebly.com/blog</a:t>
            </a:r>
            <a:endParaRPr lang="en-US" sz="3200" dirty="0"/>
          </a:p>
          <a:p>
            <a:r>
              <a:rPr lang="en-US" sz="3000" dirty="0">
                <a:effectLst>
                  <a:outerShdw blurRad="38100" dist="25400" dir="5400000" algn="ctr">
                    <a:srgbClr val="6E747A">
                      <a:alpha val="43000"/>
                    </a:srgbClr>
                  </a:outerShdw>
                </a:effectLst>
              </a:rPr>
              <a:t>Visit the Levittown Public Library’s </a:t>
            </a:r>
            <a:r>
              <a:rPr lang="en-US" sz="3200" dirty="0">
                <a:hlinkClick r:id="rId7"/>
              </a:rPr>
              <a:t>virtual library</a:t>
            </a:r>
            <a:r>
              <a:rPr lang="en-US" sz="3200" dirty="0"/>
              <a:t> </a:t>
            </a:r>
            <a:r>
              <a:rPr lang="en-US" sz="3000" dirty="0">
                <a:effectLst>
                  <a:outerShdw blurRad="38100" dist="25400" dir="5400000" algn="ctr">
                    <a:srgbClr val="6E747A">
                      <a:alpha val="43000"/>
                    </a:srgbClr>
                  </a:outerShdw>
                </a:effectLst>
              </a:rPr>
              <a:t>and check out a book from the Read-A-likes Display</a:t>
            </a:r>
            <a:endParaRPr lang="en-US" dirty="0"/>
          </a:p>
        </p:txBody>
      </p:sp>
      <p:pic>
        <p:nvPicPr>
          <p:cNvPr id="6146" name="Picture 2" descr="http://dorak.weebly.com/uploads/1/7/7/0/17700713/14210038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637" y="177649"/>
            <a:ext cx="1218854" cy="1165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dorak.weebly.com/uploads/1/7/7/0/17700713/14210038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7134" y="304800"/>
            <a:ext cx="1295400" cy="123840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39C9830-3AD3-5C4C-A204-1A92876766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97064663"/>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R.E.A.D. Showcase</a:t>
            </a:r>
          </a:p>
        </p:txBody>
      </p:sp>
      <p:sp>
        <p:nvSpPr>
          <p:cNvPr id="3" name="Content Placeholder 2"/>
          <p:cNvSpPr>
            <a:spLocks noGrp="1"/>
          </p:cNvSpPr>
          <p:nvPr>
            <p:ph idx="1"/>
          </p:nvPr>
        </p:nvSpPr>
        <p:spPr/>
        <p:txBody>
          <a:bodyPr>
            <a:normAutofit fontScale="92500" lnSpcReduction="20000"/>
          </a:bodyPr>
          <a:lstStyle/>
          <a:p>
            <a:r>
              <a:rPr lang="en-US" b="1" dirty="0"/>
              <a:t>R</a:t>
            </a:r>
            <a:r>
              <a:rPr lang="en-US" dirty="0"/>
              <a:t>eading</a:t>
            </a:r>
            <a:r>
              <a:rPr lang="en-US" b="1" dirty="0"/>
              <a:t> E</a:t>
            </a:r>
            <a:r>
              <a:rPr lang="en-US" dirty="0"/>
              <a:t>xtravaganza</a:t>
            </a:r>
            <a:r>
              <a:rPr lang="en-US" b="1" dirty="0"/>
              <a:t> A</a:t>
            </a:r>
            <a:r>
              <a:rPr lang="en-US" dirty="0"/>
              <a:t>ctivity </a:t>
            </a:r>
            <a:r>
              <a:rPr lang="en-US" b="1" dirty="0"/>
              <a:t>D</a:t>
            </a:r>
            <a:r>
              <a:rPr lang="en-US" dirty="0"/>
              <a:t>emonstration showcase will be held in March of 2021 in the form of a video awards show entitled LIGHTS, CAMERA, KINDNESS!!</a:t>
            </a:r>
            <a:endParaRPr lang="en-US" b="1" dirty="0"/>
          </a:p>
          <a:p>
            <a:r>
              <a:rPr lang="en-US" dirty="0"/>
              <a:t>This awards show will highlight student-created videos showing how students “Pay It Forward” throughout the summer and into the fall of 2020</a:t>
            </a:r>
          </a:p>
          <a:p>
            <a:r>
              <a:rPr lang="en-US" dirty="0"/>
              <a:t>Community service projects can be incorporated</a:t>
            </a:r>
          </a:p>
          <a:p>
            <a:r>
              <a:rPr lang="en-US" dirty="0"/>
              <a:t>Find additional information about this on the Summer Reading website </a:t>
            </a:r>
            <a:r>
              <a:rPr lang="en-US" dirty="0">
                <a:hlinkClick r:id="rId4"/>
              </a:rPr>
              <a:t>http://atalefortwoschools6.weebly.com/lights-camera-kindness.html</a:t>
            </a:r>
            <a:endParaRPr lang="en-US" dirty="0"/>
          </a:p>
          <a:p>
            <a:pPr marL="0" indent="0">
              <a:buNone/>
            </a:pP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42542"/>
            <a:ext cx="821553" cy="7713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972" y="586645"/>
            <a:ext cx="918975" cy="898733"/>
          </a:xfrm>
          <a:prstGeom prst="rect">
            <a:avLst/>
          </a:prstGeom>
        </p:spPr>
      </p:pic>
      <p:pic>
        <p:nvPicPr>
          <p:cNvPr id="6" name="Audio 5">
            <a:hlinkClick r:id="" action="ppaction://media"/>
            <a:extLst>
              <a:ext uri="{FF2B5EF4-FFF2-40B4-BE49-F238E27FC236}">
                <a16:creationId xmlns:a16="http://schemas.microsoft.com/office/drawing/2014/main" id="{94BB089D-143C-2848-9851-EB2CE5A09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736x/dd/07/52/dd07522de9e8574dc3dec0cdd6ab8a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4800"/>
            <a:ext cx="4724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04EFAE2-FAC3-0042-91A5-7310BF930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3" name="TextBox 2">
            <a:extLst>
              <a:ext uri="{FF2B5EF4-FFF2-40B4-BE49-F238E27FC236}">
                <a16:creationId xmlns:a16="http://schemas.microsoft.com/office/drawing/2014/main" id="{AFF7FF47-75BF-0F43-A7A0-61F046837A9C}"/>
              </a:ext>
            </a:extLst>
          </p:cNvPr>
          <p:cNvSpPr txBox="1"/>
          <p:nvPr/>
        </p:nvSpPr>
        <p:spPr>
          <a:xfrm>
            <a:off x="2285999" y="4544874"/>
            <a:ext cx="4038599" cy="1477328"/>
          </a:xfrm>
          <a:prstGeom prst="rect">
            <a:avLst/>
          </a:prstGeom>
          <a:noFill/>
        </p:spPr>
        <p:txBody>
          <a:bodyPr wrap="square" rtlCol="0">
            <a:spAutoFit/>
          </a:bodyPr>
          <a:lstStyle/>
          <a:p>
            <a:endParaRPr lang="en-US" dirty="0"/>
          </a:p>
          <a:p>
            <a:r>
              <a:rPr lang="en-US" dirty="0"/>
              <a:t>Have questions?  Email Mrs. Slattery:</a:t>
            </a:r>
          </a:p>
          <a:p>
            <a:endParaRPr lang="en-US" dirty="0"/>
          </a:p>
          <a:p>
            <a:r>
              <a:rPr lang="en-US" dirty="0">
                <a:hlinkClick r:id="rId6"/>
              </a:rPr>
              <a:t>kslattery@levittownschools.com</a:t>
            </a:r>
            <a:endParaRPr lang="en-US" dirty="0"/>
          </a:p>
          <a:p>
            <a:endParaRPr lang="en-US" dirty="0"/>
          </a:p>
        </p:txBody>
      </p:sp>
    </p:spTree>
    <p:extLst>
      <p:ext uri="{BB962C8B-B14F-4D97-AF65-F5344CB8AC3E}">
        <p14:creationId xmlns:p14="http://schemas.microsoft.com/office/powerpoint/2010/main" val="848140995"/>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Pay It Forward </a:t>
            </a:r>
            <a:r>
              <a:rPr lang="en-US" dirty="0"/>
              <a:t>Videos</a:t>
            </a:r>
          </a:p>
        </p:txBody>
      </p:sp>
      <p:sp>
        <p:nvSpPr>
          <p:cNvPr id="3" name="Content Placeholder 2"/>
          <p:cNvSpPr>
            <a:spLocks noGrp="1"/>
          </p:cNvSpPr>
          <p:nvPr>
            <p:ph idx="1"/>
          </p:nvPr>
        </p:nvSpPr>
        <p:spPr/>
        <p:txBody>
          <a:bodyPr/>
          <a:lstStyle/>
          <a:p>
            <a:r>
              <a:rPr lang="en-US" dirty="0">
                <a:hlinkClick r:id="rId4"/>
              </a:rPr>
              <a:t>https://www.youtube.com/watch?v=P4mSkTzxIb8</a:t>
            </a:r>
            <a:endParaRPr lang="en-US" dirty="0"/>
          </a:p>
          <a:p>
            <a:r>
              <a:rPr lang="en-US" dirty="0">
                <a:hlinkClick r:id="rId5"/>
              </a:rPr>
              <a:t>http://atalefortwoschools6.weebly.com/literacy-launch.html</a:t>
            </a:r>
            <a:endParaRPr lang="en-US" dirty="0"/>
          </a:p>
        </p:txBody>
      </p:sp>
      <p:pic>
        <p:nvPicPr>
          <p:cNvPr id="2050" name="Picture 2" descr="https://s-media-cache-ak0.pinimg.com/736x/73/8b/d8/738bd8142bcd37933814782f676ce0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657600"/>
            <a:ext cx="2285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2EAD357E-BF32-794D-96D9-8CB0EAB79B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3312845"/>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and </a:t>
            </a:r>
            <a:r>
              <a:rPr lang="en-US" dirty="0" err="1"/>
              <a:t>StuDent</a:t>
            </a:r>
            <a:r>
              <a:rPr lang="en-US" dirty="0"/>
              <a:t> Skit</a:t>
            </a:r>
          </a:p>
        </p:txBody>
      </p:sp>
      <p:sp>
        <p:nvSpPr>
          <p:cNvPr id="3" name="Content Placeholder 2"/>
          <p:cNvSpPr>
            <a:spLocks noGrp="1"/>
          </p:cNvSpPr>
          <p:nvPr>
            <p:ph idx="1"/>
          </p:nvPr>
        </p:nvSpPr>
        <p:spPr/>
        <p:txBody>
          <a:bodyPr/>
          <a:lstStyle/>
          <a:p>
            <a:r>
              <a:rPr lang="en-US" dirty="0"/>
              <a:t>Meet Mr. St. Clair,  Trevor,  and some students from Trevor’s class from the book </a:t>
            </a:r>
            <a:r>
              <a:rPr lang="en-US" i="1" dirty="0"/>
              <a:t>Pay It Forward</a:t>
            </a:r>
            <a:r>
              <a:rPr lang="en-US" dirty="0"/>
              <a:t>. </a:t>
            </a:r>
          </a:p>
          <a:p>
            <a:r>
              <a:rPr lang="en-US" dirty="0"/>
              <a:t>Task: Click on the link to see a live version of the skit that was performed in 2017.</a:t>
            </a:r>
            <a:r>
              <a:rPr lang="en-US" dirty="0">
                <a:solidFill>
                  <a:srgbClr val="FFFF00"/>
                </a:solidFill>
              </a:rPr>
              <a:t> </a:t>
            </a:r>
            <a:r>
              <a:rPr lang="en-US" dirty="0">
                <a:hlinkClick r:id="rId4"/>
              </a:rPr>
              <a:t>http://atalefortwoschools6.weebly.com/literacy-launch.html</a:t>
            </a:r>
            <a:endParaRPr lang="en-US" dirty="0">
              <a:solidFill>
                <a:srgbClr val="FFFF00"/>
              </a:solidFill>
            </a:endParaRPr>
          </a:p>
          <a:p>
            <a:r>
              <a:rPr lang="en-US" b="1" dirty="0"/>
              <a:t>Think of an idea for world change and put it into action.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4662827"/>
            <a:ext cx="4038600" cy="2224283"/>
          </a:xfrm>
          <a:prstGeom prst="rect">
            <a:avLst/>
          </a:prstGeom>
        </p:spPr>
      </p:pic>
      <p:pic>
        <p:nvPicPr>
          <p:cNvPr id="5" name="Audio 4">
            <a:hlinkClick r:id="" action="ppaction://media"/>
            <a:extLst>
              <a:ext uri="{FF2B5EF4-FFF2-40B4-BE49-F238E27FC236}">
                <a16:creationId xmlns:a16="http://schemas.microsoft.com/office/drawing/2014/main" id="{64AAA983-C686-6F4C-AAC4-40C2CE5DBA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1051128"/>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89038"/>
          </a:xfrm>
        </p:spPr>
        <p:txBody>
          <a:bodyPr>
            <a:normAutofit/>
          </a:bodyPr>
          <a:lstStyle/>
          <a:p>
            <a:pPr algn="ctr"/>
            <a:r>
              <a:rPr lang="en-US" dirty="0"/>
              <a:t>Why Do We Have  A Summer Reading Extravaganza?</a:t>
            </a:r>
          </a:p>
        </p:txBody>
      </p:sp>
      <p:sp>
        <p:nvSpPr>
          <p:cNvPr id="3" name="Content Placeholder 2"/>
          <p:cNvSpPr>
            <a:spLocks noGrp="1"/>
          </p:cNvSpPr>
          <p:nvPr>
            <p:ph idx="1"/>
          </p:nvPr>
        </p:nvSpPr>
        <p:spPr>
          <a:xfrm>
            <a:off x="342900" y="1417638"/>
            <a:ext cx="8229600" cy="4221162"/>
          </a:xfrm>
        </p:spPr>
        <p:txBody>
          <a:bodyPr>
            <a:normAutofit fontScale="92500" lnSpcReduction="20000"/>
          </a:bodyPr>
          <a:lstStyle/>
          <a:p>
            <a:endParaRPr lang="en-US" dirty="0"/>
          </a:p>
          <a:p>
            <a:r>
              <a:rPr lang="en-US" dirty="0"/>
              <a:t>To promote literacy in the Levittown community</a:t>
            </a:r>
          </a:p>
          <a:p>
            <a:r>
              <a:rPr lang="en-US" dirty="0"/>
              <a:t>To build a community of learners</a:t>
            </a:r>
          </a:p>
          <a:p>
            <a:r>
              <a:rPr lang="en-US" dirty="0"/>
              <a:t>To give students and faculty a shared reading experience</a:t>
            </a:r>
          </a:p>
          <a:p>
            <a:r>
              <a:rPr lang="en-US" dirty="0"/>
              <a:t>To utilize the themes in the novel to discuss social and emotional learning</a:t>
            </a:r>
          </a:p>
          <a:p>
            <a:r>
              <a:rPr lang="en-US" dirty="0"/>
              <a:t>To engage students in interdisciplinary lessons and activities across disciplines</a:t>
            </a:r>
          </a:p>
          <a:p>
            <a:r>
              <a:rPr lang="en-US" dirty="0"/>
              <a:t>To encourage students to use the public library over the summer months</a:t>
            </a:r>
          </a:p>
          <a:p>
            <a:r>
              <a:rPr lang="en-US" dirty="0"/>
              <a:t>To provide book talk discussions throughout the summer to inspire readers of all levels</a:t>
            </a:r>
          </a:p>
          <a:p>
            <a:r>
              <a:rPr lang="en-US" dirty="0"/>
              <a:t>To excite and ignite students and faculty</a:t>
            </a:r>
          </a:p>
          <a:p>
            <a:pPr>
              <a:buNone/>
            </a:pPr>
            <a:endParaRPr lang="en-US" dirty="0"/>
          </a:p>
          <a:p>
            <a:endParaRPr lang="en-US" dirty="0"/>
          </a:p>
        </p:txBody>
      </p:sp>
      <p:pic>
        <p:nvPicPr>
          <p:cNvPr id="4098" name="Picture 2" descr="http://betterlivingcentre.ca/wp-content/uploads/2015/07/pay-it-forward-300x2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953000"/>
            <a:ext cx="2736097" cy="169227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5BC392E-9C95-524B-9831-9792758DA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The Extravaganza</a:t>
            </a:r>
          </a:p>
        </p:txBody>
      </p:sp>
      <p:sp>
        <p:nvSpPr>
          <p:cNvPr id="7" name="Rectangle 6"/>
          <p:cNvSpPr/>
          <p:nvPr/>
        </p:nvSpPr>
        <p:spPr>
          <a:xfrm>
            <a:off x="990600" y="4724400"/>
            <a:ext cx="7239000" cy="954107"/>
          </a:xfrm>
          <a:prstGeom prst="rect">
            <a:avLst/>
          </a:prstGeom>
          <a:noFill/>
        </p:spPr>
        <p:txBody>
          <a:bodyPr wrap="square" lIns="91440" tIns="45720" rIns="91440" bIns="45720">
            <a:spAutoFit/>
          </a:bodyPr>
          <a:lstStyle/>
          <a:p>
            <a:pPr algn="ctr"/>
            <a:r>
              <a:rPr lang="en-US" sz="28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For use on documents, </a:t>
            </a: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website, </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public library displays, etc.</a:t>
            </a:r>
            <a:endParaRPr lang="en-US" sz="2800"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endParaRPr>
          </a:p>
        </p:txBody>
      </p:sp>
      <p:pic>
        <p:nvPicPr>
          <p:cNvPr id="5" name="Picture 4">
            <a:extLst>
              <a:ext uri="{FF2B5EF4-FFF2-40B4-BE49-F238E27FC236}">
                <a16:creationId xmlns:a16="http://schemas.microsoft.com/office/drawing/2014/main" id="{45B6E61D-90D3-044E-80B2-1C137D736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1585767"/>
            <a:ext cx="4876800" cy="3138633"/>
          </a:xfrm>
          <a:prstGeom prst="rect">
            <a:avLst/>
          </a:prstGeom>
        </p:spPr>
      </p:pic>
      <p:pic>
        <p:nvPicPr>
          <p:cNvPr id="3" name="Audio 2">
            <a:hlinkClick r:id="" action="ppaction://media"/>
            <a:extLst>
              <a:ext uri="{FF2B5EF4-FFF2-40B4-BE49-F238E27FC236}">
                <a16:creationId xmlns:a16="http://schemas.microsoft.com/office/drawing/2014/main" id="{E06A63F9-3EB4-2A4E-A611-2CA6D0335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010" y="304800"/>
            <a:ext cx="6571343" cy="1371600"/>
          </a:xfrm>
        </p:spPr>
        <p:txBody>
          <a:bodyPr>
            <a:noAutofit/>
          </a:bodyPr>
          <a:lstStyle/>
          <a:p>
            <a:pPr algn="ctr"/>
            <a:r>
              <a:rPr lang="en-US" sz="2800" dirty="0">
                <a:solidFill>
                  <a:srgbClr val="0070C0"/>
                </a:solidFill>
              </a:rPr>
              <a:t>A web links page Has Been created and will be kept dynamic throughout  the summer.</a:t>
            </a:r>
          </a:p>
        </p:txBody>
      </p:sp>
      <p:sp>
        <p:nvSpPr>
          <p:cNvPr id="3" name="Content Placeholder 2"/>
          <p:cNvSpPr>
            <a:spLocks noGrp="1"/>
          </p:cNvSpPr>
          <p:nvPr>
            <p:ph idx="1"/>
          </p:nvPr>
        </p:nvSpPr>
        <p:spPr>
          <a:xfrm>
            <a:off x="1295400" y="2057400"/>
            <a:ext cx="7471909" cy="2667000"/>
          </a:xfrm>
        </p:spPr>
        <p:txBody>
          <a:bodyPr>
            <a:normAutofit/>
          </a:bodyPr>
          <a:lstStyle/>
          <a:p>
            <a:r>
              <a:rPr lang="en-US" sz="2200" dirty="0"/>
              <a:t>Links on Salk and Wisdom homepage (with logo button) will link to a common page for Summer Reading. </a:t>
            </a:r>
          </a:p>
          <a:p>
            <a:r>
              <a:rPr lang="en-US" sz="2200" dirty="0"/>
              <a:t>Find a list of suggested books for those that are finished with the book and want to read more! (This is an advanced-reader accommodation.)</a:t>
            </a:r>
          </a:p>
          <a:p>
            <a:endParaRPr lang="en-US" dirty="0"/>
          </a:p>
        </p:txBody>
      </p:sp>
      <p:pic>
        <p:nvPicPr>
          <p:cNvPr id="6" name="Picture 5">
            <a:extLst>
              <a:ext uri="{FF2B5EF4-FFF2-40B4-BE49-F238E27FC236}">
                <a16:creationId xmlns:a16="http://schemas.microsoft.com/office/drawing/2014/main" id="{529D3D39-750F-9242-BD02-1CA91E122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261922"/>
            <a:ext cx="2355850" cy="1516189"/>
          </a:xfrm>
          <a:prstGeom prst="rect">
            <a:avLst/>
          </a:prstGeom>
        </p:spPr>
      </p:pic>
      <p:pic>
        <p:nvPicPr>
          <p:cNvPr id="4" name="Audio 3">
            <a:hlinkClick r:id="" action="ppaction://media"/>
            <a:extLst>
              <a:ext uri="{FF2B5EF4-FFF2-40B4-BE49-F238E27FC236}">
                <a16:creationId xmlns:a16="http://schemas.microsoft.com/office/drawing/2014/main" id="{9DB1D280-1B55-4F4D-942B-178487850F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81000"/>
            <a:ext cx="7405234" cy="1472755"/>
          </a:xfrm>
        </p:spPr>
        <p:txBody>
          <a:bodyPr/>
          <a:lstStyle/>
          <a:p>
            <a:pPr algn="ctr"/>
            <a:r>
              <a:rPr lang="en-US" dirty="0"/>
              <a:t>Interactive Website</a:t>
            </a:r>
          </a:p>
        </p:txBody>
      </p:sp>
      <p:sp>
        <p:nvSpPr>
          <p:cNvPr id="6" name="Rectangle 5"/>
          <p:cNvSpPr/>
          <p:nvPr/>
        </p:nvSpPr>
        <p:spPr>
          <a:xfrm>
            <a:off x="2370372" y="965444"/>
            <a:ext cx="4182828" cy="369332"/>
          </a:xfrm>
          <a:prstGeom prst="rect">
            <a:avLst/>
          </a:prstGeom>
        </p:spPr>
        <p:txBody>
          <a:bodyPr wrap="square">
            <a:spAutoFit/>
          </a:bodyPr>
          <a:lstStyle/>
          <a:p>
            <a:r>
              <a:rPr lang="en-US" dirty="0">
                <a:hlinkClick r:id="rId4"/>
              </a:rPr>
              <a:t>http://atalefortwoschools6.weebly.com/</a:t>
            </a:r>
            <a:endParaRPr lang="en-US" dirty="0"/>
          </a:p>
        </p:txBody>
      </p:sp>
      <p:pic>
        <p:nvPicPr>
          <p:cNvPr id="5" name="Content Placeholder 4">
            <a:extLst>
              <a:ext uri="{FF2B5EF4-FFF2-40B4-BE49-F238E27FC236}">
                <a16:creationId xmlns:a16="http://schemas.microsoft.com/office/drawing/2014/main" id="{BEB9F1B0-F1AA-2044-BF4A-B65CE6E0077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95401" y="1524000"/>
            <a:ext cx="6719434" cy="4247273"/>
          </a:xfrm>
        </p:spPr>
      </p:pic>
      <p:pic>
        <p:nvPicPr>
          <p:cNvPr id="7" name="Audio 6">
            <a:hlinkClick r:id="" action="ppaction://media"/>
            <a:extLst>
              <a:ext uri="{FF2B5EF4-FFF2-40B4-BE49-F238E27FC236}">
                <a16:creationId xmlns:a16="http://schemas.microsoft.com/office/drawing/2014/main" id="{CD78FB9A-9ACC-AF4C-8B46-A4D647288C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6821213"/>
      </p:ext>
    </p:extLst>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06" y="152400"/>
            <a:ext cx="8229600" cy="1143000"/>
          </a:xfrm>
        </p:spPr>
        <p:txBody>
          <a:bodyPr>
            <a:normAutofit/>
          </a:bodyPr>
          <a:lstStyle/>
          <a:p>
            <a:r>
              <a:rPr lang="en-US" dirty="0">
                <a:solidFill>
                  <a:srgbClr val="0070C0"/>
                </a:solidFill>
              </a:rPr>
              <a:t>More on the dynamic web page…</a:t>
            </a:r>
          </a:p>
        </p:txBody>
      </p:sp>
      <p:sp>
        <p:nvSpPr>
          <p:cNvPr id="3" name="Content Placeholder 2"/>
          <p:cNvSpPr>
            <a:spLocks noGrp="1"/>
          </p:cNvSpPr>
          <p:nvPr>
            <p:ph idx="1"/>
          </p:nvPr>
        </p:nvSpPr>
        <p:spPr>
          <a:xfrm>
            <a:off x="617306" y="1295400"/>
            <a:ext cx="8077200" cy="4571999"/>
          </a:xfrm>
        </p:spPr>
        <p:txBody>
          <a:bodyPr>
            <a:normAutofit lnSpcReduction="10000"/>
          </a:bodyPr>
          <a:lstStyle/>
          <a:p>
            <a:endParaRPr lang="en-US" dirty="0"/>
          </a:p>
          <a:p>
            <a:endParaRPr lang="en-US" dirty="0"/>
          </a:p>
          <a:p>
            <a:endParaRPr lang="en-US" dirty="0"/>
          </a:p>
          <a:p>
            <a:r>
              <a:rPr lang="en-US" dirty="0"/>
              <a:t>Video clips</a:t>
            </a:r>
          </a:p>
          <a:p>
            <a:r>
              <a:rPr lang="en-US" dirty="0"/>
              <a:t> A moderated comments page with first names of students (blog)</a:t>
            </a:r>
          </a:p>
          <a:p>
            <a:r>
              <a:rPr lang="en-US" dirty="0"/>
              <a:t>Opportunities for students to be creative and upload photographs, pictures, writing pieces, etc. showing how they “Pay It Forward” </a:t>
            </a:r>
          </a:p>
          <a:p>
            <a:r>
              <a:rPr lang="en-US" dirty="0"/>
              <a:t>Link to author/book website for info and activities</a:t>
            </a:r>
          </a:p>
          <a:p>
            <a:r>
              <a:rPr lang="en-US" dirty="0">
                <a:hlinkClick r:id="rId4"/>
              </a:rPr>
              <a:t>Find e-book access to the summer reading book here http://atalefortwoschools6.weebly.com/ebook-access.html</a:t>
            </a:r>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762000"/>
            <a:ext cx="3886200" cy="2057400"/>
          </a:xfrm>
          <a:prstGeom prst="rect">
            <a:avLst/>
          </a:prstGeom>
        </p:spPr>
      </p:pic>
      <p:pic>
        <p:nvPicPr>
          <p:cNvPr id="6" name="Audio 5">
            <a:hlinkClick r:id="" action="ppaction://media"/>
            <a:extLst>
              <a:ext uri="{FF2B5EF4-FFF2-40B4-BE49-F238E27FC236}">
                <a16:creationId xmlns:a16="http://schemas.microsoft.com/office/drawing/2014/main" id="{0B48442A-27AA-DD47-ADE2-A24D28C77C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Summer Support from Levittown Public Library’s Teen Librarians</a:t>
            </a:r>
          </a:p>
        </p:txBody>
      </p:sp>
      <p:sp>
        <p:nvSpPr>
          <p:cNvPr id="3" name="Content Placeholder 2"/>
          <p:cNvSpPr>
            <a:spLocks noGrp="1"/>
          </p:cNvSpPr>
          <p:nvPr>
            <p:ph idx="1"/>
          </p:nvPr>
        </p:nvSpPr>
        <p:spPr>
          <a:xfrm>
            <a:off x="1443490" y="1853755"/>
            <a:ext cx="6571343" cy="3450613"/>
          </a:xfrm>
        </p:spPr>
        <p:txBody>
          <a:bodyPr>
            <a:normAutofit fontScale="25000" lnSpcReduction="20000"/>
          </a:bodyPr>
          <a:lstStyle/>
          <a:p>
            <a:r>
              <a:rPr lang="en-US" sz="6400" dirty="0"/>
              <a:t>Author displays and read-a-likes on the Levittown Public Library’s website</a:t>
            </a:r>
          </a:p>
          <a:p>
            <a:r>
              <a:rPr lang="en-US" sz="6400" dirty="0"/>
              <a:t>Visit </a:t>
            </a:r>
            <a:r>
              <a:rPr lang="en-US" sz="6400" dirty="0">
                <a:hlinkClick r:id="rId4"/>
              </a:rPr>
              <a:t>www.levittownpl.org</a:t>
            </a:r>
            <a:endParaRPr lang="en-US" sz="6400" dirty="0"/>
          </a:p>
          <a:p>
            <a:r>
              <a:rPr lang="en-US" sz="6400" dirty="0"/>
              <a:t>Host 3 book discussion ZOOM meetings with Director of ELA, </a:t>
            </a:r>
            <a:r>
              <a:rPr lang="en-US" sz="6400" dirty="0" err="1"/>
              <a:t>Kerin</a:t>
            </a:r>
            <a:r>
              <a:rPr lang="en-US" sz="6400" dirty="0"/>
              <a:t> Slattery,  and teachers from Wisdom and Salk to provide thoughtful questioning during summer months (July 22,  August 12, August 25 from 7:00 PM to 8:00 PM)</a:t>
            </a:r>
          </a:p>
          <a:p>
            <a:r>
              <a:rPr lang="en-US" sz="6400" dirty="0"/>
              <a:t>Provide incentives for the YA readers (raffles)</a:t>
            </a:r>
          </a:p>
          <a:p>
            <a:r>
              <a:rPr lang="en-US" sz="6400" dirty="0"/>
              <a:t>Advertise the district’s Summer Reading Extravaganza in the summer newsletter </a:t>
            </a:r>
          </a:p>
          <a:p>
            <a:r>
              <a:rPr lang="en-US" sz="6400" dirty="0"/>
              <a:t>Advertise Book Discussion Zoom meets</a:t>
            </a:r>
          </a:p>
          <a:p>
            <a:r>
              <a:rPr lang="en-US" sz="6400" dirty="0"/>
              <a:t>Register students for Book Discussion ZOOM meetings</a:t>
            </a:r>
          </a:p>
          <a:p>
            <a:r>
              <a:rPr lang="en-US" sz="6400" dirty="0"/>
              <a:t>Offer Read Aloud Days for students via ZOOM meets</a:t>
            </a:r>
          </a:p>
          <a:p>
            <a:r>
              <a:rPr lang="en-US" sz="6400" dirty="0"/>
              <a:t>Offer workshops for parents via ZOOM meets</a:t>
            </a:r>
          </a:p>
          <a:p>
            <a:endParaRPr lang="en-US" sz="4800" dirty="0"/>
          </a:p>
          <a:p>
            <a:endParaRPr lang="en-US" sz="2800"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0A4E5FDC-CC70-4740-BA57-E18C4C0A4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050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2051</TotalTime>
  <Words>905</Words>
  <Application>Microsoft Office PowerPoint</Application>
  <PresentationFormat>On-screen Show (4:3)</PresentationFormat>
  <Paragraphs>79</Paragraphs>
  <Slides>14</Slides>
  <Notes>0</Notes>
  <HiddenSlides>1</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Gallery</vt:lpstr>
      <vt:lpstr>Pay It Forward By  Catherine Ryan Hyde</vt:lpstr>
      <vt:lpstr>Pay It Forward Videos</vt:lpstr>
      <vt:lpstr>Teacher and StuDent Skit</vt:lpstr>
      <vt:lpstr>Why Do We Have  A Summer Reading Extravaganza?</vt:lpstr>
      <vt:lpstr>Logo for The Extravaganza</vt:lpstr>
      <vt:lpstr>A web links page Has Been created and will be kept dynamic throughout  the summer.</vt:lpstr>
      <vt:lpstr>Interactive Website</vt:lpstr>
      <vt:lpstr>More on the dynamic web page…</vt:lpstr>
      <vt:lpstr>Summer Support from Levittown Public Library’s Teen Librarians</vt:lpstr>
      <vt:lpstr>Question and Answer Spot</vt:lpstr>
      <vt:lpstr>  2020-2021 Visit from Mr. Richard Specht </vt:lpstr>
      <vt:lpstr>Earn Raffle Tickets for  Summer Reading!</vt:lpstr>
      <vt:lpstr>R.E.A.D. Showcase</vt:lpstr>
      <vt:lpstr>PowerPoint Presentation</vt:lpstr>
    </vt:vector>
  </TitlesOfParts>
  <Company>Levittown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Escape from Mr. Lemoncello’s Library Summer Reading Event</dc:title>
  <dc:creator>k2anderson</dc:creator>
  <cp:lastModifiedBy>Slattery, Kerin</cp:lastModifiedBy>
  <cp:revision>164</cp:revision>
  <cp:lastPrinted>2015-05-12T21:43:30Z</cp:lastPrinted>
  <dcterms:created xsi:type="dcterms:W3CDTF">2015-03-24T13:59:53Z</dcterms:created>
  <dcterms:modified xsi:type="dcterms:W3CDTF">2020-06-03T23:33:00Z</dcterms:modified>
</cp:coreProperties>
</file>